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82" r:id="rId5"/>
    <p:sldId id="274" r:id="rId6"/>
    <p:sldId id="275" r:id="rId7"/>
    <p:sldId id="276" r:id="rId8"/>
    <p:sldId id="277" r:id="rId9"/>
    <p:sldId id="279" r:id="rId10"/>
    <p:sldId id="283" r:id="rId11"/>
    <p:sldId id="278" r:id="rId12"/>
    <p:sldId id="281" r:id="rId13"/>
    <p:sldId id="28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9D05FB"/>
    <a:srgbClr val="083D65"/>
    <a:srgbClr val="F44AF4"/>
    <a:srgbClr val="CC99FF"/>
    <a:srgbClr val="BD2D42"/>
    <a:srgbClr val="1B0040"/>
    <a:srgbClr val="FD03F1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2" autoAdjust="0"/>
    <p:restoredTop sz="83196" autoAdjust="0"/>
  </p:normalViewPr>
  <p:slideViewPr>
    <p:cSldViewPr snapToGrid="0">
      <p:cViewPr varScale="1">
        <p:scale>
          <a:sx n="75" d="100"/>
          <a:sy n="75" d="100"/>
        </p:scale>
        <p:origin x="64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ntersrac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@seanpollock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sonyy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IMAGE BY: </a:t>
            </a:r>
            <a:br>
              <a:rPr lang="en-US" dirty="0"/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/>
            </a: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Hunters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Race@huntersrace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Pollock@seanpollock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63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BY:</a:t>
            </a:r>
            <a:br>
              <a:rPr lang="en-US" dirty="0"/>
            </a:b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Samson@samsonyyc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528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96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29/06/2021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4AF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409074"/>
            <a:ext cx="12288253" cy="7267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-96253" y="-409074"/>
            <a:ext cx="12288253" cy="7267074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2406474" y="1708484"/>
            <a:ext cx="7392656" cy="217771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2406474" y="3167390"/>
            <a:ext cx="7215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Chatbot Design </a:t>
            </a:r>
            <a:endParaRPr lang="en-I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1879712"/>
            <a:ext cx="97155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240631" y="3104753"/>
            <a:ext cx="889124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612771" y="5251056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Réaliser par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58386-B3A1-474F-9C2B-86CDC76A746D}"/>
              </a:ext>
            </a:extLst>
          </p:cNvPr>
          <p:cNvSpPr txBox="1"/>
          <p:nvPr/>
        </p:nvSpPr>
        <p:spPr>
          <a:xfrm>
            <a:off x="612771" y="5591448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Oudaoud El Mehdi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Lahnine Fatima-Ezzahra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5" y="3015575"/>
            <a:ext cx="824958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8258371" y="5251056"/>
            <a:ext cx="216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Membres du jury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58">
            <a:extLst>
              <a:ext uri="{FF2B5EF4-FFF2-40B4-BE49-F238E27FC236}">
                <a16:creationId xmlns:a16="http://schemas.microsoft.com/office/drawing/2014/main" id="{B0458386-B3A1-474F-9C2B-86CDC76A746D}"/>
              </a:ext>
            </a:extLst>
          </p:cNvPr>
          <p:cNvSpPr txBox="1"/>
          <p:nvPr/>
        </p:nvSpPr>
        <p:spPr>
          <a:xfrm>
            <a:off x="8286947" y="5548584"/>
            <a:ext cx="23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Asri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Pr. A. El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Hassouny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4374054" y="5251056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Sous l’encadrement de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58">
            <a:extLst>
              <a:ext uri="{FF2B5EF4-FFF2-40B4-BE49-F238E27FC236}">
                <a16:creationId xmlns:a16="http://schemas.microsoft.com/office/drawing/2014/main" id="{B0458386-B3A1-474F-9C2B-86CDC76A746D}"/>
              </a:ext>
            </a:extLst>
          </p:cNvPr>
          <p:cNvSpPr txBox="1"/>
          <p:nvPr/>
        </p:nvSpPr>
        <p:spPr>
          <a:xfrm>
            <a:off x="4402630" y="5591448"/>
            <a:ext cx="23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Pr.  A. El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Hassouny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2102121" y="6519446"/>
            <a:ext cx="716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Année universitaire : 2020-2021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 50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092" y="507564"/>
            <a:ext cx="1299248" cy="120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3467497" y="109458"/>
            <a:ext cx="509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de fin de 2A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8401050" y="-6130"/>
            <a:ext cx="379095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Base de données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012" y="1511777"/>
            <a:ext cx="2877959" cy="3479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/>
          <p:nvPr/>
        </p:nvSpPr>
        <p:spPr>
          <a:xfrm>
            <a:off x="924864" y="1511777"/>
            <a:ext cx="6072835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Interview = ( Ensemble de données[l’utilisateur] + Historique du chat )</a:t>
            </a:r>
            <a:endParaRPr lang="fr-FR" sz="1600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Historique du chat = ensemble de message ( reçu / envoyé )</a:t>
            </a: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Maladies = Ensemble de </a:t>
            </a:r>
            <a:r>
              <a:rPr lang="fr-FR" sz="1600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symptomes</a:t>
            </a: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+ données descriptif</a:t>
            </a:r>
            <a:endParaRPr lang="fr-FR" sz="1600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Symptomes</a:t>
            </a: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= Ensembl</a:t>
            </a: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 d’états qui doivent </a:t>
            </a:r>
            <a:r>
              <a:rPr lang="fr-FR" sz="1600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etre</a:t>
            </a: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récupérer par le </a:t>
            </a:r>
            <a:r>
              <a:rPr lang="fr-FR" sz="1600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chatbot</a:t>
            </a:r>
            <a:r>
              <a:rPr lang="fr-FR" sz="160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via les patterns spécifié,</a:t>
            </a:r>
            <a:endParaRPr lang="fr-FR" sz="1600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endParaRPr lang="fr-FR" sz="1600" dirty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30476"/>
          <a:stretch/>
        </p:blipFill>
        <p:spPr>
          <a:xfrm>
            <a:off x="741454" y="4419600"/>
            <a:ext cx="3703545" cy="18832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87" y="4559793"/>
            <a:ext cx="3848637" cy="179095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E3F5F8E-F496-4FEA-96D2-A96AB4D71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0491" flipH="1">
            <a:off x="510794" y="304047"/>
            <a:ext cx="828139" cy="8281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4807755" y="-6130"/>
            <a:ext cx="738424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Technologie utilisé – </a:t>
            </a:r>
            <a:r>
              <a:rPr lang="fr-FR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Backend</a:t>
            </a:r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+ Front-end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Présentation de djan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60" y="2447380"/>
            <a:ext cx="3746499" cy="139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me - Django REST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07" y="4632075"/>
            <a:ext cx="3012835" cy="13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ML5 ou HTML ? La question se pose !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38" y="4720638"/>
            <a:ext cx="1253955" cy="122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onne pratiques des nommages en css - Le blog de Lu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65" y="4449476"/>
            <a:ext cx="1066290" cy="149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JavaScript — Wikipédia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80" y="1638626"/>
            <a:ext cx="2206072" cy="2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ySQL — Wikipédia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4360913"/>
            <a:ext cx="2627442" cy="13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9478852" y="-6130"/>
            <a:ext cx="271314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Agile - </a:t>
            </a:r>
            <a:r>
              <a:rPr lang="fr-FR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Scrum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404312"/>
            <a:ext cx="9106751" cy="4973139"/>
          </a:xfrm>
          <a:prstGeom prst="rect">
            <a:avLst/>
          </a:prstGeom>
        </p:spPr>
      </p:pic>
      <p:pic>
        <p:nvPicPr>
          <p:cNvPr id="1026" name="Picture 2" descr="Télécharger Google Meet sur Android, iPhone, iPad et AP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52" y="2101213"/>
            <a:ext cx="1525588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ello Logo : histoire, signification de l&amp;#39;emblè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01" y="4147836"/>
            <a:ext cx="1859690" cy="10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0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694745"/>
            <a:ext cx="61606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Démonstration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EBCA8-DBA7-437E-B29B-6234EFEB1DF5}"/>
              </a:ext>
            </a:extLst>
          </p:cNvPr>
          <p:cNvSpPr/>
          <p:nvPr/>
        </p:nvSpPr>
        <p:spPr>
          <a:xfrm rot="2700000">
            <a:off x="9548287" y="4850832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41A8C0-8ACE-42D5-A1A2-70D5D34E24FA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F837FA-286D-474C-928C-AEF4E3A41A0E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9ABD5-30C2-43FA-B7FE-9B84953E819A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60E55-69C7-4D69-8568-F235304A0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9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694745"/>
            <a:ext cx="47981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EBCA8-DBA7-437E-B29B-6234EFEB1DF5}"/>
              </a:ext>
            </a:extLst>
          </p:cNvPr>
          <p:cNvSpPr/>
          <p:nvPr/>
        </p:nvSpPr>
        <p:spPr>
          <a:xfrm rot="2700000">
            <a:off x="9548287" y="4850832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41A8C0-8ACE-42D5-A1A2-70D5D34E24FA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F837FA-286D-474C-928C-AEF4E3A41A0E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9ABD5-30C2-43FA-B7FE-9B84953E819A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60E55-69C7-4D69-8568-F235304A0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BC5C-378A-4566-BD98-F6EFF6FAF4EA}"/>
              </a:ext>
            </a:extLst>
          </p:cNvPr>
          <p:cNvSpPr/>
          <p:nvPr/>
        </p:nvSpPr>
        <p:spPr>
          <a:xfrm>
            <a:off x="2125014" y="5130800"/>
            <a:ext cx="651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3600" b="1" i="0" dirty="0" smtClean="0"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Merci pour votre attention</a:t>
            </a:r>
            <a:endParaRPr lang="fr-CA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21E68AE-2020-4D45-946E-237353E2B5F4}"/>
              </a:ext>
            </a:extLst>
          </p:cNvPr>
          <p:cNvSpPr/>
          <p:nvPr/>
        </p:nvSpPr>
        <p:spPr>
          <a:xfrm>
            <a:off x="4481848" y="928915"/>
            <a:ext cx="3812145" cy="50001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38100" dir="10800000" sx="102000" sy="102000" algn="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FB5FE-E251-460A-9556-821C8318FDF9}"/>
              </a:ext>
            </a:extLst>
          </p:cNvPr>
          <p:cNvSpPr/>
          <p:nvPr/>
        </p:nvSpPr>
        <p:spPr>
          <a:xfrm>
            <a:off x="9185190" y="0"/>
            <a:ext cx="3006809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650013-00FB-406F-80D6-5DA1C5232BC3}"/>
              </a:ext>
            </a:extLst>
          </p:cNvPr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1A5DB-D2F8-4D96-AA78-C417C2FFB9E4}"/>
              </a:ext>
            </a:extLst>
          </p:cNvPr>
          <p:cNvSpPr txBox="1"/>
          <p:nvPr/>
        </p:nvSpPr>
        <p:spPr>
          <a:xfrm>
            <a:off x="182289" y="1054719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C2FD30-42EA-40B8-A4A5-BD0A053A01CC}"/>
              </a:ext>
            </a:extLst>
          </p:cNvPr>
          <p:cNvSpPr/>
          <p:nvPr/>
        </p:nvSpPr>
        <p:spPr>
          <a:xfrm>
            <a:off x="182287" y="2137904"/>
            <a:ext cx="5853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Contexte générale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Conception du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chatbot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Asuna</a:t>
            </a:r>
            <a:endParaRPr lang="fr-F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 back-end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Conception du front-end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Réalisation 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5C41F5-7EDF-4EA1-8353-F4D90E19B5FA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45132-F478-42AC-8A53-D76A6C991B2B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92C532-D852-4C69-B3EC-12B0A2FBC342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63E80-EB45-439D-B3E4-A65827CFBA7D}"/>
              </a:ext>
            </a:extLst>
          </p:cNvPr>
          <p:cNvSpPr/>
          <p:nvPr/>
        </p:nvSpPr>
        <p:spPr>
          <a:xfrm>
            <a:off x="-15318169" y="3899833"/>
            <a:ext cx="323436" cy="45719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EBDA6-9B0A-46F2-83CD-C2E4E12CE8FD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AFF1A4-952C-4682-9F1C-BA5CE08427A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9FF12B-27C0-47CD-9F69-E3F15507A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3744B4-259E-4E08-8E66-5A57E072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8AFDE-04D6-4017-AE15-C74A7210F8AE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97B44E-9D9E-42E7-BDEB-203B76583345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0969FB-A113-43DA-B27F-0A57805C1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769706-41E7-4BA6-B100-4CFC044C8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305C15-9AEC-4CFE-9FB9-140FBA94AC0A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550E8A-5A46-4104-B526-9A6E264B5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B6BE2-0800-4A83-9077-D8C1D7F89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D34109-5FF2-4F93-B27B-2ED47D426073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8D344E1-A852-4F89-9839-284B16BD1F3B}"/>
              </a:ext>
            </a:extLst>
          </p:cNvPr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34164" r="7560" b="32178"/>
          <a:stretch/>
        </p:blipFill>
        <p:spPr>
          <a:xfrm>
            <a:off x="4773193" y="2399246"/>
            <a:ext cx="3416300" cy="110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F5F8E-F496-4FEA-96D2-A96AB4D7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261" y="750237"/>
            <a:ext cx="1518338" cy="1518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asablanca Design Week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62" y="3373394"/>
            <a:ext cx="4394895" cy="1868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434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8622039" y="1740407"/>
            <a:ext cx="2898613" cy="1900449"/>
            <a:chOff x="-548507" y="477868"/>
            <a:chExt cx="11570449" cy="6357177"/>
          </a:xfrm>
        </p:grpSpPr>
        <p:sp>
          <p:nvSpPr>
            <p:cNvPr id="100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2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3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4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grpSp>
          <p:nvGrpSpPr>
            <p:cNvPr id="105" name="Group 1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0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1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06" name="Group 1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08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9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07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fr-FR" sz="28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Contexte </a:t>
            </a:r>
            <a:r>
              <a:rPr lang="fr-FR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générale</a:t>
            </a:r>
          </a:p>
          <a:p>
            <a:pPr lvl="0" algn="ctr">
              <a:defRPr/>
            </a:pPr>
            <a:r>
              <a:rPr lang="fr-FR" sz="28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sz="2800" b="1" dirty="0">
              <a:solidFill>
                <a:srgbClr val="BD2D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0" y="2444200"/>
            <a:ext cx="323794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fr-FR" sz="2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Objectifs du </a:t>
            </a:r>
            <a:r>
              <a:rPr lang="fr-FR" sz="2400" b="1" dirty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</a:t>
            </a:r>
            <a:r>
              <a:rPr lang="fr-FR" sz="2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ealthcare chatbot</a:t>
            </a:r>
            <a:endParaRPr lang="fr-FR" sz="2400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-324852" y="1217205"/>
            <a:ext cx="3368843" cy="3769939"/>
            <a:chOff x="99661" y="1217205"/>
            <a:chExt cx="3005796" cy="3769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99661" y="4941425"/>
              <a:ext cx="3005796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99662" y="1217205"/>
              <a:ext cx="3005795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316768" y="1370261"/>
            <a:ext cx="2376527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FD03F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Déterminer les symptômes des utilisateurs</a:t>
            </a:r>
          </a:p>
          <a:p>
            <a:pPr marL="285750" lvl="0" indent="-285750">
              <a:lnSpc>
                <a:spcPct val="200000"/>
              </a:lnSpc>
              <a:buClr>
                <a:srgbClr val="FD03F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Fournir une description précise de la maladie du client </a:t>
            </a:r>
            <a:endParaRPr kumimoji="0" lang="fr-FR" sz="1400" b="0" i="0" u="none" strike="noStrike" kern="1200" cap="none" spc="0" normalizeH="0" dirty="0" smtClean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03F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Donner des suggestions et des conseils médicaux</a:t>
            </a:r>
            <a:r>
              <a:rPr kumimoji="0" lang="fr-FR" sz="1400" b="0" i="0" u="none" strike="noStrike" kern="1200" cap="none" spc="0" normalizeH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60446" y="1217205"/>
            <a:ext cx="2532849" cy="3759156"/>
            <a:chOff x="3188457" y="1217205"/>
            <a:chExt cx="2532849" cy="375915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216467" y="493064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96000" y="1520279"/>
            <a:ext cx="1938573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FD03F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Pouvoir </a:t>
            </a:r>
            <a:r>
              <a:rPr lang="fr-FR" sz="14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distinguer des symptômes </a:t>
            </a: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similaires.</a:t>
            </a:r>
          </a:p>
          <a:p>
            <a:pPr marL="285750" lvl="0" indent="-285750">
              <a:lnSpc>
                <a:spcPct val="200000"/>
              </a:lnSpc>
              <a:buClr>
                <a:srgbClr val="FD03F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Générer un rapport contenant les symptômes entrés et </a:t>
            </a:r>
            <a:r>
              <a:rPr lang="fr-FR" sz="14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résultat anticipé  </a:t>
            </a:r>
            <a:endParaRPr lang="fr-FR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52284" y="1217205"/>
            <a:ext cx="2528851" cy="3760087"/>
            <a:chOff x="5752284" y="1217205"/>
            <a:chExt cx="2528851" cy="376008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52284" y="4931573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69708" cy="3733398"/>
            <a:chOff x="8575598" y="1339841"/>
            <a:chExt cx="3022319" cy="3733398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609616" y="5027520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0" y="4941425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D65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375916" y="1951166"/>
            <a:ext cx="1396427" cy="1222995"/>
            <a:chOff x="9521558" y="2037563"/>
            <a:chExt cx="1096280" cy="980223"/>
          </a:xfrm>
        </p:grpSpPr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558" y="2264690"/>
              <a:ext cx="1096280" cy="753096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003" y="2037563"/>
              <a:ext cx="454254" cy="454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0" y="4941425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D65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19904"/>
            <a:ext cx="5080000" cy="4876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556" t="3574" r="3080" b="6298"/>
          <a:stretch/>
        </p:blipFill>
        <p:spPr>
          <a:xfrm>
            <a:off x="5601683" y="1335990"/>
            <a:ext cx="6264569" cy="322537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94154"/>
            <a:ext cx="67265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fr-FR" sz="28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Contexte </a:t>
            </a:r>
            <a:r>
              <a:rPr lang="fr-FR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générale</a:t>
            </a:r>
          </a:p>
          <a:p>
            <a:pPr lvl="0" algn="ctr">
              <a:defRPr/>
            </a:pPr>
            <a:r>
              <a:rPr lang="fr-FR" sz="28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sz="2800" b="1" dirty="0">
              <a:solidFill>
                <a:srgbClr val="BD2D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6536458" y="5221954"/>
            <a:ext cx="38735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Rockwell Nova Light" panose="02060303020205020403" pitchFamily="18" charset="0"/>
                <a:cs typeface="Segoe UI" panose="020B0502040204020203" pitchFamily="34" charset="0"/>
              </a:rPr>
              <a:t>Design : Simple , Intuitive , abstrait</a:t>
            </a:r>
            <a:endParaRPr lang="fr-FR" b="1" dirty="0">
              <a:solidFill>
                <a:schemeClr val="accent3">
                  <a:lumMod val="50000"/>
                </a:schemeClr>
              </a:solidFill>
              <a:latin typeface="Rockwell Nova Light" panose="02060303020205020403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11CCCC8-906E-46A6-8756-4741D6123C2D}"/>
              </a:ext>
            </a:extLst>
          </p:cNvPr>
          <p:cNvSpPr/>
          <p:nvPr/>
        </p:nvSpPr>
        <p:spPr>
          <a:xfrm>
            <a:off x="6096000" y="1765300"/>
            <a:ext cx="6096000" cy="279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860655" y="773203"/>
            <a:ext cx="11490185" cy="4056769"/>
            <a:chOff x="820128" y="803426"/>
            <a:chExt cx="11490185" cy="4056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1074838" y="1905540"/>
              <a:ext cx="3433074" cy="29546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lvl="0" indent="-285750">
                <a:lnSpc>
                  <a:spcPct val="150000"/>
                </a:lnSpc>
                <a:buClr>
                  <a:srgbClr val="FD03F1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Parvenir </a:t>
              </a:r>
              <a:r>
                <a:rPr lang="fr-FR" sz="1600" dirty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à une reconnaissance vocale indépendante du </a:t>
              </a: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locuteur</a:t>
              </a:r>
            </a:p>
            <a:p>
              <a:pPr marL="285750" lvl="0" indent="-285750">
                <a:lnSpc>
                  <a:spcPct val="150000"/>
                </a:lnSpc>
                <a:buClr>
                  <a:srgbClr val="FD03F1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Traitement d’un vocabulaire étendu indépendant d’un domaine spécifique</a:t>
              </a:r>
            </a:p>
            <a:p>
              <a:pPr marL="285750" lvl="0" indent="-285750">
                <a:lnSpc>
                  <a:spcPct val="150000"/>
                </a:lnSpc>
                <a:buClr>
                  <a:srgbClr val="FD03F1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600" dirty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</a:t>
              </a: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out </a:t>
              </a:r>
              <a:r>
                <a:rPr lang="fr-FR" sz="1600" dirty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ce qui est dit </a:t>
              </a: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doit </a:t>
              </a:r>
              <a:r>
                <a:rPr lang="fr-FR" sz="1600" dirty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être </a:t>
              </a: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converti en </a:t>
              </a:r>
              <a:r>
                <a:rPr lang="fr-FR" sz="1600" dirty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texte</a:t>
              </a:r>
              <a:r>
                <a:rPr lang="fr-FR" sz="160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.</a:t>
              </a:r>
            </a:p>
            <a:p>
              <a:pPr marL="285750" lvl="0" indent="-285750">
                <a:lnSpc>
                  <a:spcPct val="150000"/>
                </a:lnSpc>
                <a:buClr>
                  <a:srgbClr val="FD03F1"/>
                </a:buClr>
                <a:buFont typeface="Wingdings" panose="05000000000000000000" pitchFamily="2" charset="2"/>
                <a:buChar char="§"/>
                <a:defRPr/>
              </a:pPr>
              <a:endParaRPr lang="fr-FR" sz="1600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820128" y="803426"/>
              <a:ext cx="11490185" cy="869846"/>
              <a:chOff x="855811" y="642645"/>
              <a:chExt cx="11490185" cy="869846"/>
            </a:xfrm>
          </p:grpSpPr>
          <p:sp>
            <p:nvSpPr>
              <p:cNvPr id="66" name="Rectangle: Top Corners Rounded 65">
                <a:extLst>
                  <a:ext uri="{FF2B5EF4-FFF2-40B4-BE49-F238E27FC236}">
                    <a16:creationId xmlns:a16="http://schemas.microsoft.com/office/drawing/2014/main" id="{937A599E-1C3F-49D9-8D7B-8EAE63CCB712}"/>
                  </a:ext>
                </a:extLst>
              </p:cNvPr>
              <p:cNvSpPr/>
              <p:nvPr/>
            </p:nvSpPr>
            <p:spPr>
              <a:xfrm rot="16200000" flipH="1">
                <a:off x="10766871" y="-650218"/>
                <a:ext cx="286262" cy="2871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83D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855811" y="1143159"/>
                <a:ext cx="444527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1200" cap="none" spc="0" normalizeH="0" baseline="0" dirty="0" smtClean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Conversion Parole-Texte (STT)</a:t>
                </a:r>
                <a:endParaRPr kumimoji="0" lang="fr-FR" sz="2400" b="1" i="0" u="none" strike="noStrike" kern="1200" cap="none" spc="0" normalizeH="0" baseline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274503B-5122-4623-AB9F-1245C2B01E9D}"/>
              </a:ext>
            </a:extLst>
          </p:cNvPr>
          <p:cNvSpPr/>
          <p:nvPr/>
        </p:nvSpPr>
        <p:spPr>
          <a:xfrm>
            <a:off x="5596070" y="157649"/>
            <a:ext cx="6355524" cy="615553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lvl="0" algn="r">
              <a:defRPr/>
            </a:pPr>
            <a:r>
              <a:rPr lang="fr-FR" sz="4000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Architecture des chatbot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559300"/>
            <a:ext cx="12192000" cy="2314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74503B-5122-4623-AB9F-1245C2B01E9D}"/>
              </a:ext>
            </a:extLst>
          </p:cNvPr>
          <p:cNvSpPr/>
          <p:nvPr/>
        </p:nvSpPr>
        <p:spPr>
          <a:xfrm>
            <a:off x="6545179" y="1273718"/>
            <a:ext cx="5546558" cy="369332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 smtClean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Traitement de </a:t>
            </a:r>
            <a:r>
              <a:rPr lang="fr-FR" sz="24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</a:t>
            </a:r>
            <a:r>
              <a:rPr lang="fr-FR" sz="2400" b="1" dirty="0" smtClean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angage Naturel (NLP)</a:t>
            </a:r>
            <a:endParaRPr kumimoji="0" lang="fr-FR" sz="2400" b="1" i="0" u="none" strike="noStrike" kern="1200" cap="none" spc="0" normalizeH="0" baseline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/>
          <p:nvPr/>
        </p:nvSpPr>
        <p:spPr>
          <a:xfrm>
            <a:off x="6854095" y="2024405"/>
            <a:ext cx="3433074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Le responsable </a:t>
            </a:r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sur la gestion du </a:t>
            </a:r>
            <a:r>
              <a:rPr lang="fr-F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magasin</a:t>
            </a: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Avoir un vocabulaire étroit : santé et médecine </a:t>
            </a:r>
          </a:p>
          <a:p>
            <a:pPr marL="285750" lvl="0" indent="-285750">
              <a:lnSpc>
                <a:spcPct val="150000"/>
              </a:lnSpc>
              <a:buClr>
                <a:srgbClr val="FD03F1"/>
              </a:buClr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Faire l’inventaire 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09" r="100000">
                        <a14:foregroundMark x1="13148" y1="21485" x2="13148" y2="21485"/>
                        <a14:foregroundMark x1="19815" y1="46684" x2="19815" y2="46684"/>
                        <a14:foregroundMark x1="15926" y1="79708" x2="15926" y2="79708"/>
                        <a14:foregroundMark x1="15247" y1="83156" x2="15247" y2="83156"/>
                        <a14:foregroundMark x1="16852" y1="35809" x2="16852" y2="35809"/>
                        <a14:foregroundMark x1="20062" y1="18568" x2="20062" y2="18568"/>
                        <a14:foregroundMark x1="36358" y1="37798" x2="36358" y2="37798"/>
                        <a14:foregroundMark x1="49877" y1="37798" x2="49877" y2="37798"/>
                        <a14:foregroundMark x1="40000" y1="32361" x2="40000" y2="32361"/>
                        <a14:foregroundMark x1="56049" y1="32891" x2="56049" y2="32891"/>
                        <a14:foregroundMark x1="50988" y1="62467" x2="50988" y2="62467"/>
                        <a14:foregroundMark x1="41605" y1="61406" x2="41605" y2="61406"/>
                        <a14:foregroundMark x1="15679" y1="17109" x2="15679" y2="17109"/>
                        <a14:foregroundMark x1="22099" y1="82095" x2="22099" y2="82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0" y="4427271"/>
            <a:ext cx="4537309" cy="2442199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 flipV="1">
            <a:off x="2080260" y="5463540"/>
            <a:ext cx="495300" cy="105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2080260" y="6051396"/>
            <a:ext cx="495300" cy="47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6075" r="6233" b="50000"/>
          <a:stretch/>
        </p:blipFill>
        <p:spPr>
          <a:xfrm>
            <a:off x="6096000" y="4602355"/>
            <a:ext cx="6096000" cy="22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566670" y="4314423"/>
            <a:ext cx="12878873" cy="2790142"/>
          </a:xfrm>
          <a:prstGeom prst="rect">
            <a:avLst/>
          </a:prstGeom>
          <a:solidFill>
            <a:srgbClr val="181E26"/>
          </a:solidFill>
          <a:ln>
            <a:noFill/>
          </a:ln>
          <a:effectLst/>
        </p:spPr>
      </p:pic>
      <p:sp>
        <p:nvSpPr>
          <p:cNvPr id="9" name="Cadre 2"/>
          <p:cNvSpPr/>
          <p:nvPr/>
        </p:nvSpPr>
        <p:spPr>
          <a:xfrm>
            <a:off x="425001" y="1596979"/>
            <a:ext cx="12402357" cy="5507586"/>
          </a:xfrm>
          <a:custGeom>
            <a:avLst/>
            <a:gdLst>
              <a:gd name="connsiteX0" fmla="*/ 0 w 11376000"/>
              <a:gd name="connsiteY0" fmla="*/ 0 h 4968000"/>
              <a:gd name="connsiteX1" fmla="*/ 11376000 w 11376000"/>
              <a:gd name="connsiteY1" fmla="*/ 0 h 4968000"/>
              <a:gd name="connsiteX2" fmla="*/ 11376000 w 11376000"/>
              <a:gd name="connsiteY2" fmla="*/ 4968000 h 4968000"/>
              <a:gd name="connsiteX3" fmla="*/ 0 w 11376000"/>
              <a:gd name="connsiteY3" fmla="*/ 4968000 h 4968000"/>
              <a:gd name="connsiteX4" fmla="*/ 0 w 11376000"/>
              <a:gd name="connsiteY4" fmla="*/ 0 h 4968000"/>
              <a:gd name="connsiteX5" fmla="*/ 621000 w 11376000"/>
              <a:gd name="connsiteY5" fmla="*/ 621000 h 4968000"/>
              <a:gd name="connsiteX6" fmla="*/ 621000 w 11376000"/>
              <a:gd name="connsiteY6" fmla="*/ 4347000 h 4968000"/>
              <a:gd name="connsiteX7" fmla="*/ 10755000 w 11376000"/>
              <a:gd name="connsiteY7" fmla="*/ 4347000 h 4968000"/>
              <a:gd name="connsiteX8" fmla="*/ 10755000 w 11376000"/>
              <a:gd name="connsiteY8" fmla="*/ 621000 h 4968000"/>
              <a:gd name="connsiteX9" fmla="*/ 621000 w 11376000"/>
              <a:gd name="connsiteY9" fmla="*/ 621000 h 4968000"/>
              <a:gd name="connsiteX0" fmla="*/ 0 w 11376000"/>
              <a:gd name="connsiteY0" fmla="*/ 0 h 4968000"/>
              <a:gd name="connsiteX1" fmla="*/ 11376000 w 11376000"/>
              <a:gd name="connsiteY1" fmla="*/ 0 h 4968000"/>
              <a:gd name="connsiteX2" fmla="*/ 11376000 w 11376000"/>
              <a:gd name="connsiteY2" fmla="*/ 4968000 h 4968000"/>
              <a:gd name="connsiteX3" fmla="*/ 0 w 11376000"/>
              <a:gd name="connsiteY3" fmla="*/ 4968000 h 4968000"/>
              <a:gd name="connsiteX4" fmla="*/ 0 w 11376000"/>
              <a:gd name="connsiteY4" fmla="*/ 0 h 4968000"/>
              <a:gd name="connsiteX5" fmla="*/ 92966 w 11376000"/>
              <a:gd name="connsiteY5" fmla="*/ 80087 h 4968000"/>
              <a:gd name="connsiteX6" fmla="*/ 621000 w 11376000"/>
              <a:gd name="connsiteY6" fmla="*/ 4347000 h 4968000"/>
              <a:gd name="connsiteX7" fmla="*/ 10755000 w 11376000"/>
              <a:gd name="connsiteY7" fmla="*/ 4347000 h 4968000"/>
              <a:gd name="connsiteX8" fmla="*/ 10755000 w 11376000"/>
              <a:gd name="connsiteY8" fmla="*/ 621000 h 4968000"/>
              <a:gd name="connsiteX9" fmla="*/ 92966 w 11376000"/>
              <a:gd name="connsiteY9" fmla="*/ 80087 h 4968000"/>
              <a:gd name="connsiteX0" fmla="*/ 0 w 11376000"/>
              <a:gd name="connsiteY0" fmla="*/ 0 h 4968000"/>
              <a:gd name="connsiteX1" fmla="*/ 11376000 w 11376000"/>
              <a:gd name="connsiteY1" fmla="*/ 0 h 4968000"/>
              <a:gd name="connsiteX2" fmla="*/ 11376000 w 11376000"/>
              <a:gd name="connsiteY2" fmla="*/ 4968000 h 4968000"/>
              <a:gd name="connsiteX3" fmla="*/ 0 w 11376000"/>
              <a:gd name="connsiteY3" fmla="*/ 4968000 h 4968000"/>
              <a:gd name="connsiteX4" fmla="*/ 0 w 11376000"/>
              <a:gd name="connsiteY4" fmla="*/ 0 h 4968000"/>
              <a:gd name="connsiteX5" fmla="*/ 92966 w 11376000"/>
              <a:gd name="connsiteY5" fmla="*/ 80087 h 4968000"/>
              <a:gd name="connsiteX6" fmla="*/ 621000 w 11376000"/>
              <a:gd name="connsiteY6" fmla="*/ 4347000 h 4968000"/>
              <a:gd name="connsiteX7" fmla="*/ 10755000 w 11376000"/>
              <a:gd name="connsiteY7" fmla="*/ 4347000 h 4968000"/>
              <a:gd name="connsiteX8" fmla="*/ 11283034 w 11376000"/>
              <a:gd name="connsiteY8" fmla="*/ 80088 h 4968000"/>
              <a:gd name="connsiteX9" fmla="*/ 92966 w 11376000"/>
              <a:gd name="connsiteY9" fmla="*/ 80087 h 4968000"/>
              <a:gd name="connsiteX0" fmla="*/ 0 w 11376000"/>
              <a:gd name="connsiteY0" fmla="*/ 0 h 4968000"/>
              <a:gd name="connsiteX1" fmla="*/ 11376000 w 11376000"/>
              <a:gd name="connsiteY1" fmla="*/ 0 h 4968000"/>
              <a:gd name="connsiteX2" fmla="*/ 11376000 w 11376000"/>
              <a:gd name="connsiteY2" fmla="*/ 4968000 h 4968000"/>
              <a:gd name="connsiteX3" fmla="*/ 0 w 11376000"/>
              <a:gd name="connsiteY3" fmla="*/ 4968000 h 4968000"/>
              <a:gd name="connsiteX4" fmla="*/ 0 w 11376000"/>
              <a:gd name="connsiteY4" fmla="*/ 0 h 4968000"/>
              <a:gd name="connsiteX5" fmla="*/ 92966 w 11376000"/>
              <a:gd name="connsiteY5" fmla="*/ 80087 h 4968000"/>
              <a:gd name="connsiteX6" fmla="*/ 621000 w 11376000"/>
              <a:gd name="connsiteY6" fmla="*/ 4347000 h 4968000"/>
              <a:gd name="connsiteX7" fmla="*/ 11295913 w 11376000"/>
              <a:gd name="connsiteY7" fmla="*/ 4900791 h 4968000"/>
              <a:gd name="connsiteX8" fmla="*/ 11283034 w 11376000"/>
              <a:gd name="connsiteY8" fmla="*/ 80088 h 4968000"/>
              <a:gd name="connsiteX9" fmla="*/ 92966 w 11376000"/>
              <a:gd name="connsiteY9" fmla="*/ 80087 h 4968000"/>
              <a:gd name="connsiteX0" fmla="*/ 0 w 11376000"/>
              <a:gd name="connsiteY0" fmla="*/ 0 h 4968000"/>
              <a:gd name="connsiteX1" fmla="*/ 11376000 w 11376000"/>
              <a:gd name="connsiteY1" fmla="*/ 0 h 4968000"/>
              <a:gd name="connsiteX2" fmla="*/ 11376000 w 11376000"/>
              <a:gd name="connsiteY2" fmla="*/ 4968000 h 4968000"/>
              <a:gd name="connsiteX3" fmla="*/ 0 w 11376000"/>
              <a:gd name="connsiteY3" fmla="*/ 4968000 h 4968000"/>
              <a:gd name="connsiteX4" fmla="*/ 0 w 11376000"/>
              <a:gd name="connsiteY4" fmla="*/ 0 h 4968000"/>
              <a:gd name="connsiteX5" fmla="*/ 92966 w 11376000"/>
              <a:gd name="connsiteY5" fmla="*/ 80087 h 4968000"/>
              <a:gd name="connsiteX6" fmla="*/ 67209 w 11376000"/>
              <a:gd name="connsiteY6" fmla="*/ 4862154 h 4968000"/>
              <a:gd name="connsiteX7" fmla="*/ 11295913 w 11376000"/>
              <a:gd name="connsiteY7" fmla="*/ 4900791 h 4968000"/>
              <a:gd name="connsiteX8" fmla="*/ 11283034 w 11376000"/>
              <a:gd name="connsiteY8" fmla="*/ 80088 h 4968000"/>
              <a:gd name="connsiteX9" fmla="*/ 92966 w 11376000"/>
              <a:gd name="connsiteY9" fmla="*/ 80087 h 49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6000" h="4968000">
                <a:moveTo>
                  <a:pt x="0" y="0"/>
                </a:moveTo>
                <a:lnTo>
                  <a:pt x="11376000" y="0"/>
                </a:lnTo>
                <a:lnTo>
                  <a:pt x="11376000" y="4968000"/>
                </a:lnTo>
                <a:lnTo>
                  <a:pt x="0" y="4968000"/>
                </a:lnTo>
                <a:lnTo>
                  <a:pt x="0" y="0"/>
                </a:lnTo>
                <a:close/>
                <a:moveTo>
                  <a:pt x="92966" y="80087"/>
                </a:moveTo>
                <a:lnTo>
                  <a:pt x="67209" y="4862154"/>
                </a:lnTo>
                <a:lnTo>
                  <a:pt x="11295913" y="4900791"/>
                </a:lnTo>
                <a:lnTo>
                  <a:pt x="11283034" y="80088"/>
                </a:lnTo>
                <a:lnTo>
                  <a:pt x="92966" y="80087"/>
                </a:lnTo>
                <a:close/>
              </a:path>
            </a:pathLst>
          </a:custGeom>
          <a:solidFill>
            <a:srgbClr val="FD03F1">
              <a:alpha val="51000"/>
            </a:srgbClr>
          </a:solidFill>
          <a:ln w="12700" cap="flat" cmpd="sng" algn="ctr">
            <a:solidFill>
              <a:srgbClr val="7030A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5689600" y="-6130"/>
            <a:ext cx="65024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Architecture adoptée pour Asuna Bot 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B8CFCE73-9104-4000-ABF3-8FDB57901530}"/>
              </a:ext>
            </a:extLst>
          </p:cNvPr>
          <p:cNvSpPr txBox="1"/>
          <p:nvPr/>
        </p:nvSpPr>
        <p:spPr>
          <a:xfrm>
            <a:off x="1811908" y="4520576"/>
            <a:ext cx="5510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D03F1"/>
              </a:buClr>
              <a:buFont typeface="Wingdings" panose="05000000000000000000" pitchFamily="2" charset="2"/>
              <a:buChar char="§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Nombre de </a:t>
            </a:r>
            <a:r>
              <a:rPr lang="fr-FR" altLang="ko-KR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hidden</a:t>
            </a: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</a:t>
            </a:r>
            <a:r>
              <a:rPr lang="fr-FR" altLang="ko-KR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layers</a:t>
            </a: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: 2</a:t>
            </a:r>
          </a:p>
          <a:p>
            <a:pPr marL="285750" indent="-285750">
              <a:buClr>
                <a:srgbClr val="FD03F1"/>
              </a:buClr>
              <a:buFont typeface="Wingdings" panose="05000000000000000000" pitchFamily="2" charset="2"/>
              <a:buChar char="§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Vocabulaire et domaine précis : Healthcare</a:t>
            </a:r>
          </a:p>
          <a:p>
            <a:pPr marL="285750" indent="-285750">
              <a:buClr>
                <a:srgbClr val="FD03F1"/>
              </a:buClr>
              <a:buFont typeface="Wingdings" panose="05000000000000000000" pitchFamily="2" charset="2"/>
              <a:buChar char="§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Simple à implémenter </a:t>
            </a:r>
          </a:p>
          <a:p>
            <a:pPr marL="285750" indent="-285750">
              <a:buClr>
                <a:srgbClr val="FD03F1"/>
              </a:buClr>
              <a:buFont typeface="Wingdings" panose="05000000000000000000" pitchFamily="2" charset="2"/>
              <a:buChar char="§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Se base sur 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4 </a:t>
            </a: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piliers :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Clr>
                <a:srgbClr val="FD03F1"/>
              </a:buClr>
              <a:buFont typeface="Arial" panose="020B0604020202020204" pitchFamily="34" charset="0"/>
              <a:buChar char="•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les 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intentions, </a:t>
            </a:r>
            <a:endParaRPr lang="fr-FR" altLang="ko-KR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pPr marL="742950" lvl="1" indent="-285750">
              <a:buClr>
                <a:srgbClr val="FD03F1"/>
              </a:buClr>
              <a:buFont typeface="Arial" panose="020B0604020202020204" pitchFamily="34" charset="0"/>
              <a:buChar char="•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les 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entités, </a:t>
            </a:r>
            <a:endParaRPr lang="fr-FR" altLang="ko-KR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pPr marL="742950" lvl="1" indent="-285750">
              <a:buClr>
                <a:srgbClr val="FD03F1"/>
              </a:buClr>
              <a:buFont typeface="Arial" panose="020B0604020202020204" pitchFamily="34" charset="0"/>
              <a:buChar char="•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le flux 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de </a:t>
            </a: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dialogue</a:t>
            </a:r>
          </a:p>
          <a:p>
            <a:pPr marL="742950" lvl="1" indent="-285750">
              <a:buClr>
                <a:srgbClr val="FD03F1"/>
              </a:buClr>
              <a:buFont typeface="Arial" panose="020B0604020202020204" pitchFamily="34" charset="0"/>
              <a:buChar char="•"/>
            </a:pP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les </a:t>
            </a:r>
            <a:r>
              <a:rPr lang="fr-FR" altLang="ko-KR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scripts</a:t>
            </a:r>
            <a:r>
              <a:rPr lang="fr-FR" altLang="ko-KR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8" name="Groupe 17"/>
          <p:cNvGrpSpPr/>
          <p:nvPr/>
        </p:nvGrpSpPr>
        <p:grpSpPr>
          <a:xfrm rot="5400000">
            <a:off x="-199071" y="3271579"/>
            <a:ext cx="1045199" cy="2664000"/>
            <a:chOff x="-434174" y="4355983"/>
            <a:chExt cx="1278638" cy="3248135"/>
          </a:xfrm>
        </p:grpSpPr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42880" y="4366837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37358" y="5349029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45028" y="6322297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11648598" y="3846215"/>
            <a:ext cx="1024509" cy="93641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3967850"/>
            <a:ext cx="3820263" cy="297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0" y="990006"/>
            <a:ext cx="7678222" cy="2686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128" y="1268447"/>
            <a:ext cx="3781953" cy="25340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168" y="3594955"/>
            <a:ext cx="3989693" cy="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5689600" y="-6130"/>
            <a:ext cx="65024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Technologie utilisé - </a:t>
            </a:r>
            <a:r>
              <a:rPr lang="fr-FR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Chatbot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lask-logo - Kickl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57" y="2451947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ébuter avec PyTorch | Le Data Scient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95" y="1945808"/>
            <a:ext cx="2958756" cy="286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e NLTK to normalize a text | Axel-Cleris Gaillo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59" y="2486498"/>
            <a:ext cx="3410586" cy="17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566670" y="4314423"/>
            <a:ext cx="12878873" cy="2790142"/>
          </a:xfrm>
          <a:prstGeom prst="rect">
            <a:avLst/>
          </a:prstGeom>
          <a:solidFill>
            <a:srgbClr val="181E26"/>
          </a:solidFill>
          <a:ln>
            <a:noFill/>
          </a:ln>
          <a:effectLst/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6381750" y="-6130"/>
            <a:ext cx="581025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Architecture </a:t>
            </a:r>
            <a:r>
              <a:rPr lang="fr-FR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Backend</a:t>
            </a:r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 (SOA)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11648598" y="3846215"/>
            <a:ext cx="1024509" cy="93641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8" y="1291810"/>
            <a:ext cx="7197592" cy="3867109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 rot="5400000">
            <a:off x="-97599" y="4226757"/>
            <a:ext cx="1045199" cy="2664000"/>
            <a:chOff x="-434174" y="4355983"/>
            <a:chExt cx="1278638" cy="3248135"/>
          </a:xfrm>
        </p:grpSpPr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42880" y="4366837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37358" y="5349029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EBEEBCA8-DBA7-437E-B29B-6234EFEB1DF5}"/>
                </a:ext>
              </a:extLst>
            </p:cNvPr>
            <p:cNvSpPr/>
            <p:nvPr/>
          </p:nvSpPr>
          <p:spPr>
            <a:xfrm rot="2700000">
              <a:off x="-445028" y="6322297"/>
              <a:ext cx="1292675" cy="1270968"/>
            </a:xfrm>
            <a:custGeom>
              <a:avLst/>
              <a:gdLst>
                <a:gd name="connsiteX0" fmla="*/ 1110525 w 2639037"/>
                <a:gd name="connsiteY0" fmla="*/ 2498683 h 2544402"/>
                <a:gd name="connsiteX1" fmla="*/ 1528512 w 2639037"/>
                <a:gd name="connsiteY1" fmla="*/ 2498683 h 2544402"/>
                <a:gd name="connsiteX2" fmla="*/ 1482793 w 2639037"/>
                <a:gd name="connsiteY2" fmla="*/ 2544402 h 2544402"/>
                <a:gd name="connsiteX3" fmla="*/ 1156245 w 2639037"/>
                <a:gd name="connsiteY3" fmla="*/ 2544402 h 2544402"/>
                <a:gd name="connsiteX4" fmla="*/ 832894 w 2639037"/>
                <a:gd name="connsiteY4" fmla="*/ 2221052 h 2544402"/>
                <a:gd name="connsiteX5" fmla="*/ 1806143 w 2639037"/>
                <a:gd name="connsiteY5" fmla="*/ 2221052 h 2544402"/>
                <a:gd name="connsiteX6" fmla="*/ 1760424 w 2639037"/>
                <a:gd name="connsiteY6" fmla="*/ 2266771 h 2544402"/>
                <a:gd name="connsiteX7" fmla="*/ 878614 w 2639037"/>
                <a:gd name="connsiteY7" fmla="*/ 2266771 h 2544402"/>
                <a:gd name="connsiteX8" fmla="*/ 555263 w 2639037"/>
                <a:gd name="connsiteY8" fmla="*/ 1943420 h 2544402"/>
                <a:gd name="connsiteX9" fmla="*/ 2083774 w 2639037"/>
                <a:gd name="connsiteY9" fmla="*/ 1943421 h 2544402"/>
                <a:gd name="connsiteX10" fmla="*/ 2038056 w 2639037"/>
                <a:gd name="connsiteY10" fmla="*/ 1989139 h 2544402"/>
                <a:gd name="connsiteX11" fmla="*/ 600982 w 2639037"/>
                <a:gd name="connsiteY11" fmla="*/ 1989139 h 2544402"/>
                <a:gd name="connsiteX12" fmla="*/ 277631 w 2639037"/>
                <a:gd name="connsiteY12" fmla="*/ 1665789 h 2544402"/>
                <a:gd name="connsiteX13" fmla="*/ 2361406 w 2639037"/>
                <a:gd name="connsiteY13" fmla="*/ 1665789 h 2544402"/>
                <a:gd name="connsiteX14" fmla="*/ 2315687 w 2639037"/>
                <a:gd name="connsiteY14" fmla="*/ 1711508 h 2544402"/>
                <a:gd name="connsiteX15" fmla="*/ 323351 w 2639037"/>
                <a:gd name="connsiteY15" fmla="*/ 1711508 h 2544402"/>
                <a:gd name="connsiteX16" fmla="*/ 0 w 2639037"/>
                <a:gd name="connsiteY16" fmla="*/ 1388157 h 2544402"/>
                <a:gd name="connsiteX17" fmla="*/ 2639037 w 2639037"/>
                <a:gd name="connsiteY17" fmla="*/ 1388158 h 2544402"/>
                <a:gd name="connsiteX18" fmla="*/ 2593318 w 2639037"/>
                <a:gd name="connsiteY18" fmla="*/ 1433877 h 2544402"/>
                <a:gd name="connsiteX19" fmla="*/ 45720 w 2639037"/>
                <a:gd name="connsiteY19" fmla="*/ 1433877 h 2544402"/>
                <a:gd name="connsiteX20" fmla="*/ 1148846 w 2639037"/>
                <a:gd name="connsiteY20" fmla="*/ 45719 h 2544402"/>
                <a:gd name="connsiteX21" fmla="*/ 1194564 w 2639037"/>
                <a:gd name="connsiteY21" fmla="*/ 0 h 2544402"/>
                <a:gd name="connsiteX22" fmla="*/ 1444473 w 2639037"/>
                <a:gd name="connsiteY22" fmla="*/ 0 h 2544402"/>
                <a:gd name="connsiteX23" fmla="*/ 1490192 w 2639037"/>
                <a:gd name="connsiteY23" fmla="*/ 45719 h 2544402"/>
                <a:gd name="connsiteX24" fmla="*/ 871215 w 2639037"/>
                <a:gd name="connsiteY24" fmla="*/ 323350 h 2544402"/>
                <a:gd name="connsiteX25" fmla="*/ 916934 w 2639037"/>
                <a:gd name="connsiteY25" fmla="*/ 277631 h 2544402"/>
                <a:gd name="connsiteX26" fmla="*/ 1722104 w 2639037"/>
                <a:gd name="connsiteY26" fmla="*/ 277631 h 2544402"/>
                <a:gd name="connsiteX27" fmla="*/ 1767823 w 2639037"/>
                <a:gd name="connsiteY27" fmla="*/ 323350 h 2544402"/>
                <a:gd name="connsiteX28" fmla="*/ 593582 w 2639037"/>
                <a:gd name="connsiteY28" fmla="*/ 600982 h 2544402"/>
                <a:gd name="connsiteX29" fmla="*/ 639303 w 2639037"/>
                <a:gd name="connsiteY29" fmla="*/ 555262 h 2544402"/>
                <a:gd name="connsiteX30" fmla="*/ 1999736 w 2639037"/>
                <a:gd name="connsiteY30" fmla="*/ 555263 h 2544402"/>
                <a:gd name="connsiteX31" fmla="*/ 2045455 w 2639037"/>
                <a:gd name="connsiteY31" fmla="*/ 600982 h 2544402"/>
                <a:gd name="connsiteX32" fmla="*/ 315951 w 2639037"/>
                <a:gd name="connsiteY32" fmla="*/ 878614 h 2544402"/>
                <a:gd name="connsiteX33" fmla="*/ 361670 w 2639037"/>
                <a:gd name="connsiteY33" fmla="*/ 832895 h 2544402"/>
                <a:gd name="connsiteX34" fmla="*/ 2277368 w 2639037"/>
                <a:gd name="connsiteY34" fmla="*/ 832895 h 2544402"/>
                <a:gd name="connsiteX35" fmla="*/ 2323087 w 2639037"/>
                <a:gd name="connsiteY35" fmla="*/ 878614 h 2544402"/>
                <a:gd name="connsiteX36" fmla="*/ 38320 w 2639037"/>
                <a:gd name="connsiteY36" fmla="*/ 1156245 h 2544402"/>
                <a:gd name="connsiteX37" fmla="*/ 84039 w 2639037"/>
                <a:gd name="connsiteY37" fmla="*/ 1110526 h 2544402"/>
                <a:gd name="connsiteX38" fmla="*/ 2555000 w 2639037"/>
                <a:gd name="connsiteY38" fmla="*/ 1110527 h 2544402"/>
                <a:gd name="connsiteX39" fmla="*/ 2600718 w 2639037"/>
                <a:gd name="connsiteY39" fmla="*/ 1156245 h 254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39037" h="2544402">
                  <a:moveTo>
                    <a:pt x="1110525" y="2498683"/>
                  </a:moveTo>
                  <a:lnTo>
                    <a:pt x="1528512" y="2498683"/>
                  </a:lnTo>
                  <a:lnTo>
                    <a:pt x="1482793" y="2544402"/>
                  </a:lnTo>
                  <a:lnTo>
                    <a:pt x="1156245" y="2544402"/>
                  </a:lnTo>
                  <a:close/>
                  <a:moveTo>
                    <a:pt x="832894" y="2221052"/>
                  </a:moveTo>
                  <a:lnTo>
                    <a:pt x="1806143" y="2221052"/>
                  </a:lnTo>
                  <a:lnTo>
                    <a:pt x="1760424" y="2266771"/>
                  </a:lnTo>
                  <a:lnTo>
                    <a:pt x="878614" y="2266771"/>
                  </a:lnTo>
                  <a:close/>
                  <a:moveTo>
                    <a:pt x="555263" y="1943420"/>
                  </a:moveTo>
                  <a:lnTo>
                    <a:pt x="2083774" y="1943421"/>
                  </a:lnTo>
                  <a:lnTo>
                    <a:pt x="2038056" y="1989139"/>
                  </a:lnTo>
                  <a:lnTo>
                    <a:pt x="600982" y="1989139"/>
                  </a:lnTo>
                  <a:close/>
                  <a:moveTo>
                    <a:pt x="277631" y="1665789"/>
                  </a:moveTo>
                  <a:lnTo>
                    <a:pt x="2361406" y="1665789"/>
                  </a:lnTo>
                  <a:lnTo>
                    <a:pt x="2315687" y="1711508"/>
                  </a:lnTo>
                  <a:lnTo>
                    <a:pt x="323351" y="1711508"/>
                  </a:lnTo>
                  <a:close/>
                  <a:moveTo>
                    <a:pt x="0" y="1388157"/>
                  </a:moveTo>
                  <a:lnTo>
                    <a:pt x="2639037" y="1388158"/>
                  </a:lnTo>
                  <a:lnTo>
                    <a:pt x="2593318" y="1433877"/>
                  </a:lnTo>
                  <a:lnTo>
                    <a:pt x="45720" y="1433877"/>
                  </a:lnTo>
                  <a:close/>
                  <a:moveTo>
                    <a:pt x="1148846" y="45719"/>
                  </a:moveTo>
                  <a:lnTo>
                    <a:pt x="1194564" y="0"/>
                  </a:lnTo>
                  <a:lnTo>
                    <a:pt x="1444473" y="0"/>
                  </a:lnTo>
                  <a:lnTo>
                    <a:pt x="1490192" y="45719"/>
                  </a:lnTo>
                  <a:close/>
                  <a:moveTo>
                    <a:pt x="871215" y="323350"/>
                  </a:moveTo>
                  <a:lnTo>
                    <a:pt x="916934" y="277631"/>
                  </a:lnTo>
                  <a:lnTo>
                    <a:pt x="1722104" y="277631"/>
                  </a:lnTo>
                  <a:lnTo>
                    <a:pt x="1767823" y="323350"/>
                  </a:lnTo>
                  <a:close/>
                  <a:moveTo>
                    <a:pt x="593582" y="600982"/>
                  </a:moveTo>
                  <a:lnTo>
                    <a:pt x="639303" y="555262"/>
                  </a:lnTo>
                  <a:lnTo>
                    <a:pt x="1999736" y="555263"/>
                  </a:lnTo>
                  <a:lnTo>
                    <a:pt x="2045455" y="600982"/>
                  </a:lnTo>
                  <a:close/>
                  <a:moveTo>
                    <a:pt x="315951" y="878614"/>
                  </a:moveTo>
                  <a:lnTo>
                    <a:pt x="361670" y="832895"/>
                  </a:lnTo>
                  <a:lnTo>
                    <a:pt x="2277368" y="832895"/>
                  </a:lnTo>
                  <a:lnTo>
                    <a:pt x="2323087" y="878614"/>
                  </a:lnTo>
                  <a:close/>
                  <a:moveTo>
                    <a:pt x="38320" y="1156245"/>
                  </a:moveTo>
                  <a:lnTo>
                    <a:pt x="84039" y="1110526"/>
                  </a:lnTo>
                  <a:lnTo>
                    <a:pt x="2555000" y="1110527"/>
                  </a:lnTo>
                  <a:lnTo>
                    <a:pt x="2600718" y="1156245"/>
                  </a:lnTo>
                  <a:close/>
                </a:path>
              </a:pathLst>
            </a:custGeom>
            <a:solidFill>
              <a:srgbClr val="FD0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334" y="4420173"/>
            <a:ext cx="4245390" cy="2561666"/>
          </a:xfrm>
          <a:prstGeom prst="rect">
            <a:avLst/>
          </a:prstGeom>
        </p:spPr>
      </p:pic>
      <p:pic>
        <p:nvPicPr>
          <p:cNvPr id="4100" name="Picture 4" descr="Web app with django and materialize – Stash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69" y="1114551"/>
            <a:ext cx="3139608" cy="31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E3F5F8E-F496-4FEA-96D2-A96AB4D71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48077" y="195402"/>
            <a:ext cx="759169" cy="7591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9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8401050" y="-6130"/>
            <a:ext cx="379095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fr-FR" sz="2800" b="1" dirty="0" smtClean="0">
                <a:solidFill>
                  <a:srgbClr val="083D65"/>
                </a:solid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Base de données</a:t>
            </a:r>
            <a:endParaRPr lang="fr-FR" sz="2800" b="1" dirty="0">
              <a:solidFill>
                <a:srgbClr val="083D65"/>
              </a:solidFill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</p:txBody>
      </p:sp>
      <p:sp>
        <p:nvSpPr>
          <p:cNvPr id="14" name="Rectangle: Top Corners Rounded 65">
            <a:extLst>
              <a:ext uri="{FF2B5EF4-FFF2-40B4-BE49-F238E27FC236}">
                <a16:creationId xmlns:a16="http://schemas.microsoft.com/office/drawing/2014/main" id="{937A599E-1C3F-49D9-8D7B-8EAE63CCB712}"/>
              </a:ext>
            </a:extLst>
          </p:cNvPr>
          <p:cNvSpPr/>
          <p:nvPr/>
        </p:nvSpPr>
        <p:spPr>
          <a:xfrm rot="16200000" flipH="1">
            <a:off x="10771715" y="-519660"/>
            <a:ext cx="286262" cy="28719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7" y="1114551"/>
            <a:ext cx="9127765" cy="508539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039" y="3594576"/>
            <a:ext cx="2482971" cy="3001801"/>
          </a:xfrm>
          <a:prstGeom prst="rect">
            <a:avLst/>
          </a:prstGeom>
        </p:spPr>
      </p:pic>
      <p:pic>
        <p:nvPicPr>
          <p:cNvPr id="9" name="Picture 16" descr="MySQL — Wikipé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1968833"/>
            <a:ext cx="1384300" cy="7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</TotalTime>
  <Words>300</Words>
  <Application>Microsoft Office PowerPoint</Application>
  <PresentationFormat>Grand écran</PresentationFormat>
  <Paragraphs>67</Paragraphs>
  <Slides>14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Open Sans</vt:lpstr>
      <vt:lpstr>Rockwell Nova Light</vt:lpstr>
      <vt:lpstr>Segoe UI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HP</cp:lastModifiedBy>
  <cp:revision>259</cp:revision>
  <dcterms:created xsi:type="dcterms:W3CDTF">2019-09-24T08:57:26Z</dcterms:created>
  <dcterms:modified xsi:type="dcterms:W3CDTF">2021-06-29T14:19:34Z</dcterms:modified>
</cp:coreProperties>
</file>